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1"/>
  </p:notesMasterIdLst>
  <p:sldIdLst>
    <p:sldId id="256" r:id="rId2"/>
    <p:sldId id="262" r:id="rId3"/>
    <p:sldId id="257" r:id="rId4"/>
    <p:sldId id="258" r:id="rId5"/>
    <p:sldId id="259" r:id="rId6"/>
    <p:sldId id="263" r:id="rId7"/>
    <p:sldId id="264" r:id="rId8"/>
    <p:sldId id="261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810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D50FE-F76B-45F8-8080-CC50642DA796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0B14F-59F4-4C22-9FAE-0446F96051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61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0B14F-59F4-4C22-9FAE-0446F960515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472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420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44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21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97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6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74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7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188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26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27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7052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245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0748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925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079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89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796AF-CA30-42EB-95DF-7946C04BB214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86DF3E0-6208-401A-8D12-B743A4B38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9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4" Type="http://schemas.openxmlformats.org/officeDocument/2006/relationships/image" Target="../media/image6.wmf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514601"/>
            <a:ext cx="6912768" cy="2262781"/>
          </a:xfrm>
        </p:spPr>
        <p:txBody>
          <a:bodyPr/>
          <a:lstStyle/>
          <a:p>
            <a:r>
              <a:rPr lang="ru-RU" dirty="0"/>
              <a:t>Логарифмические неравенства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3241" y="404664"/>
            <a:ext cx="6589199" cy="1500336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 решении логарифмических неравенств необходимо </a:t>
            </a:r>
            <a:r>
              <a:rPr lang="ru-RU" dirty="0" smtClean="0"/>
              <a:t>учитывать: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4391744"/>
          </a:xfrm>
        </p:spPr>
        <p:txBody>
          <a:bodyPr>
            <a:noAutofit/>
          </a:bodyPr>
          <a:lstStyle/>
          <a:p>
            <a:r>
              <a:rPr lang="ru-RU" dirty="0"/>
              <a:t>а) при переходе от логарифмов к выражениям, стоящим под знаком логарифма, мы сравниваем основание логарифма с единицей;</a:t>
            </a:r>
          </a:p>
          <a:p>
            <a:r>
              <a:rPr lang="ru-RU" dirty="0"/>
              <a:t>б) если мы решаем логарифмическое неравенство с помощью замены переменных, то нужно решать относительно замены до получения простейшего неравенства, при этом</a:t>
            </a:r>
          </a:p>
          <a:p>
            <a:r>
              <a:rPr lang="ru-RU" dirty="0"/>
              <a:t>при переходе от логарифмов к выражениям, стоящим под знаком логарифма, необходимо учитывать область допустимых значений;</a:t>
            </a:r>
          </a:p>
          <a:p>
            <a:r>
              <a:rPr lang="ru-RU" dirty="0"/>
              <a:t>в) при решении логарифмического неравенства при переходе от логарифмов к выражениям, стоящим под знаком логарифма необходимо записывать ОДЗ неравенства.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6500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Дайте определение логарифмического неравенства. </a:t>
            </a:r>
          </a:p>
          <a:p>
            <a:r>
              <a:rPr lang="ru-RU" dirty="0" smtClean="0"/>
              <a:t>2) </a:t>
            </a:r>
            <a:r>
              <a:rPr lang="ru-RU" dirty="0"/>
              <a:t>Чем следует руководствоваться при решении логарифмических неравенств?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42415" y="2133600"/>
            <a:ext cx="6734041" cy="3777622"/>
          </a:xfrm>
        </p:spPr>
        <p:txBody>
          <a:bodyPr/>
          <a:lstStyle/>
          <a:p>
            <a:r>
              <a:rPr lang="ru-RU" dirty="0"/>
              <a:t>Если основание логарифма больше единицы </a:t>
            </a:r>
            <a:r>
              <a:rPr lang="ru-RU" dirty="0" smtClean="0"/>
              <a:t>(      </a:t>
            </a:r>
            <a:r>
              <a:rPr lang="en-US" dirty="0" smtClean="0"/>
              <a:t>  </a:t>
            </a:r>
            <a:r>
              <a:rPr lang="ru-RU" dirty="0" smtClean="0"/>
              <a:t>), </a:t>
            </a:r>
            <a:r>
              <a:rPr lang="ru-RU" dirty="0"/>
              <a:t>то при переходе от логарифмов к выражениям, стоящим под знаком логарифма, знак неравенства сохраняется, и неравенство</a:t>
            </a:r>
          </a:p>
          <a:p>
            <a:endParaRPr lang="en-US" dirty="0" smtClean="0"/>
          </a:p>
          <a:p>
            <a:r>
              <a:rPr lang="ru-RU" dirty="0" smtClean="0"/>
              <a:t>равносильно </a:t>
            </a:r>
            <a:r>
              <a:rPr lang="ru-RU" dirty="0"/>
              <a:t>системе:</a:t>
            </a:r>
          </a:p>
          <a:p>
            <a:endParaRPr lang="ru-RU" dirty="0"/>
          </a:p>
        </p:txBody>
      </p:sp>
      <p:pic>
        <p:nvPicPr>
          <p:cNvPr id="1027" name="Рисунок 145" descr="log_a{f(x)}&gt;log_a{g(x)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996837"/>
            <a:ext cx="1800200" cy="33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143" descr="delim{lbrace}{matrix{2}{1}{{f(x)&gt;g(x)} {g(x)&gt;0} }}{ 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447949"/>
            <a:ext cx="1800200" cy="106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a&gt;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347" y="2239913"/>
            <a:ext cx="426077" cy="252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основание логарифма больше нуля и меньше единицы </a:t>
            </a:r>
            <a:r>
              <a:rPr lang="ru-RU" dirty="0" smtClean="0"/>
              <a:t>(           </a:t>
            </a:r>
            <a:r>
              <a:rPr lang="en-US" dirty="0" smtClean="0"/>
              <a:t>  </a:t>
            </a:r>
            <a:r>
              <a:rPr lang="ru-RU" dirty="0" smtClean="0"/>
              <a:t>), </a:t>
            </a:r>
            <a:r>
              <a:rPr lang="ru-RU" dirty="0"/>
              <a:t>то при переходе от логарифмов к выражениям, стоящим под знаком логарифма, знак неравенства меняется на противоположный, и </a:t>
            </a:r>
            <a:r>
              <a:rPr lang="ru-RU" dirty="0" smtClean="0"/>
              <a:t>неравенство </a:t>
            </a:r>
            <a:endParaRPr lang="ru-RU" dirty="0"/>
          </a:p>
          <a:p>
            <a:endParaRPr lang="en-US" dirty="0" smtClean="0"/>
          </a:p>
          <a:p>
            <a:r>
              <a:rPr lang="ru-RU" dirty="0" smtClean="0"/>
              <a:t>равносильно </a:t>
            </a:r>
            <a:r>
              <a:rPr lang="ru-RU" dirty="0"/>
              <a:t>системе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Рисунок 141" descr="0&lt;a&lt;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492896"/>
            <a:ext cx="806333" cy="27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Рисунок 140" descr="log_a{f(x)}&gt;log_a{g(x)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284984"/>
            <a:ext cx="230922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Рисунок 138" descr="delim{lbrace}{matrix{2}{1}{{f(x)&lt;g(x)} {f(x)&gt;0} }}{ }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3198" y="3717032"/>
            <a:ext cx="1813058" cy="1068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7209" y="934605"/>
            <a:ext cx="2410775" cy="644650"/>
          </a:xfrm>
        </p:spPr>
        <p:txBody>
          <a:bodyPr/>
          <a:lstStyle/>
          <a:p>
            <a:r>
              <a:rPr lang="ru-RU" sz="3200" dirty="0"/>
              <a:t>Пример</a:t>
            </a:r>
            <a:r>
              <a:rPr lang="ru-RU" b="1" dirty="0"/>
              <a:t> </a:t>
            </a:r>
            <a:r>
              <a:rPr lang="ru-RU" dirty="0"/>
              <a:t>1.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169722"/>
              </p:ext>
            </p:extLst>
          </p:nvPr>
        </p:nvGraphicFramePr>
        <p:xfrm>
          <a:off x="4499992" y="1124744"/>
          <a:ext cx="1586905" cy="548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Уравнение" r:id="rId3" imgW="1015559" imgH="355446" progId="Equation.3">
                  <p:embed/>
                </p:oleObj>
              </mc:Choice>
              <mc:Fallback>
                <p:oleObj name="Уравнение" r:id="rId3" imgW="1015559" imgH="355446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124744"/>
                        <a:ext cx="1586905" cy="5487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2017208" y="1901580"/>
            <a:ext cx="2410775" cy="644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Пример</a:t>
            </a:r>
            <a:r>
              <a:rPr lang="ru-RU" b="1" dirty="0" smtClean="0"/>
              <a:t> </a:t>
            </a:r>
            <a:r>
              <a:rPr lang="ru-RU" dirty="0"/>
              <a:t>2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2051" name="Рисунок 3" descr="http://www.webmath.ru/primeri_reshenii/images/logarithm/primeri_19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132856"/>
            <a:ext cx="3095243" cy="28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945199" y="188263"/>
            <a:ext cx="6587241" cy="644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Решите неравенства:</a:t>
            </a:r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017208" y="2712342"/>
            <a:ext cx="2410775" cy="644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Пример</a:t>
            </a:r>
            <a:r>
              <a:rPr lang="ru-RU" b="1" dirty="0" smtClean="0"/>
              <a:t> </a:t>
            </a:r>
            <a:r>
              <a:rPr lang="ru-RU" dirty="0" smtClean="0"/>
              <a:t>3. </a:t>
            </a:r>
            <a:endParaRPr lang="ru-RU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20999" y="2879301"/>
            <a:ext cx="10690400" cy="534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116570"/>
              </p:ext>
            </p:extLst>
          </p:nvPr>
        </p:nvGraphicFramePr>
        <p:xfrm>
          <a:off x="4456085" y="2934580"/>
          <a:ext cx="2592989" cy="350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Уравнение" r:id="rId6" imgW="1765300" imgH="241300" progId="Equation.3">
                  <p:embed/>
                </p:oleObj>
              </mc:Choice>
              <mc:Fallback>
                <p:oleObj name="Уравнение" r:id="rId6" imgW="17653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085" y="2934580"/>
                        <a:ext cx="2592989" cy="3504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2017208" y="3469100"/>
            <a:ext cx="2410775" cy="644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Пример</a:t>
            </a:r>
            <a:r>
              <a:rPr lang="ru-RU" b="1" dirty="0" smtClean="0"/>
              <a:t> </a:t>
            </a:r>
            <a:r>
              <a:rPr lang="ru-RU" dirty="0" smtClean="0"/>
              <a:t>4. </a:t>
            </a:r>
            <a:endParaRPr lang="ru-RU" dirty="0"/>
          </a:p>
        </p:txBody>
      </p:sp>
      <p:pic>
        <p:nvPicPr>
          <p:cNvPr id="2054" name="Рисунок 1" descr="http://www.webmath.ru/primeri_reshenii/images/logarithm/primeri_17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74165"/>
            <a:ext cx="2603493" cy="33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2017208" y="4171293"/>
            <a:ext cx="2698809" cy="842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Пример</a:t>
            </a:r>
            <a:r>
              <a:rPr lang="ru-RU" b="1" dirty="0" smtClean="0"/>
              <a:t> </a:t>
            </a:r>
            <a:r>
              <a:rPr lang="ru-RU" dirty="0" smtClean="0"/>
              <a:t>5. </a:t>
            </a:r>
            <a:endParaRPr lang="ru-RU" dirty="0"/>
          </a:p>
        </p:txBody>
      </p:sp>
      <p:pic>
        <p:nvPicPr>
          <p:cNvPr id="2055" name="Рисунок 37" descr="\[ \log_{0,5}(x^2+x-6)\geqslant \log_{0,5}(x+4). \]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085" y="4365105"/>
            <a:ext cx="4153475" cy="38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68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2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920880" cy="4032448"/>
          </a:xfrm>
        </p:spPr>
        <p:txBody>
          <a:bodyPr>
            <a:normAutofit/>
          </a:bodyPr>
          <a:lstStyle/>
          <a:p>
            <a:r>
              <a:rPr lang="ru-RU" dirty="0"/>
              <a:t>Решите неравенства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(По материалам подготовки к ЕГЭ)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75656" y="2424310"/>
            <a:ext cx="2410775" cy="644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Пример</a:t>
            </a:r>
            <a:r>
              <a:rPr lang="ru-RU" b="1" dirty="0" smtClean="0"/>
              <a:t> </a:t>
            </a:r>
            <a:r>
              <a:rPr lang="ru-RU" dirty="0" smtClean="0"/>
              <a:t>6. </a:t>
            </a:r>
            <a:endParaRPr lang="ru-RU" dirty="0"/>
          </a:p>
        </p:txBody>
      </p:sp>
      <p:pic>
        <p:nvPicPr>
          <p:cNvPr id="3074" name="Рисунок 32" descr="\[ 11\cdot \log_9(x^2-12x+27)\leqslant 12+\log_9\frac{(x-9)^{11}}{x-3}. \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527560"/>
            <a:ext cx="4696057" cy="5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94406" y="3286695"/>
            <a:ext cx="2410775" cy="644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Пример</a:t>
            </a:r>
            <a:r>
              <a:rPr lang="ru-RU" b="1" dirty="0" smtClean="0"/>
              <a:t> </a:t>
            </a:r>
            <a:r>
              <a:rPr lang="ru-RU" dirty="0" smtClean="0"/>
              <a:t>7. </a:t>
            </a:r>
            <a:endParaRPr lang="ru-RU" dirty="0"/>
          </a:p>
        </p:txBody>
      </p:sp>
      <p:pic>
        <p:nvPicPr>
          <p:cNvPr id="3075" name="Рисунок 67" descr="http://www.webmath.ru/primeri_reshenii/images/logarithm/primeri_2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3562536"/>
            <a:ext cx="2955269" cy="2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33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1402663" cy="788666"/>
          </a:xfrm>
        </p:spPr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42415" y="1700808"/>
            <a:ext cx="6591985" cy="4896544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Найдите наибольшее целое решение неравенства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) 1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-2 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г) 0</a:t>
            </a:r>
          </a:p>
          <a:p>
            <a:pPr lvl="0"/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Найти число целых решений неравенства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) 4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б) 2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в) 5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г) 6 </a:t>
            </a:r>
          </a:p>
          <a:p>
            <a:pPr lvl="0"/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Найти сумму целых решений неравенства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) 9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б) 8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в) 10</a:t>
            </a:r>
          </a:p>
          <a:p>
            <a:pPr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г) 12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 </a:t>
            </a:r>
          </a:p>
        </p:txBody>
      </p:sp>
      <p:pic>
        <p:nvPicPr>
          <p:cNvPr id="4098" name="Picture 2" descr="http://images.gofreedownload.net/blue-tick-sign-267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050" y="3933056"/>
            <a:ext cx="285750" cy="285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8058" y="5879554"/>
            <a:ext cx="285750" cy="285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803263" cy="1280890"/>
          </a:xfrm>
        </p:spPr>
        <p:txBody>
          <a:bodyPr/>
          <a:lstStyle/>
          <a:p>
            <a:r>
              <a:rPr lang="ru-RU" dirty="0" smtClean="0"/>
              <a:t>Разбор домашнего задания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946398" y="1604990"/>
            <a:ext cx="1402663" cy="7886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18.2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938343" y="3432422"/>
            <a:ext cx="1402663" cy="7886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18.3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46398" y="5013176"/>
            <a:ext cx="1402663" cy="7886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18.4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5070698"/>
            <a:ext cx="1581150" cy="5905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274" y="1700808"/>
            <a:ext cx="1428750" cy="6477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006" y="3564817"/>
            <a:ext cx="18288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6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86</TotalTime>
  <Words>214</Words>
  <Application>Microsoft Office PowerPoint</Application>
  <PresentationFormat>Экран (4:3)</PresentationFormat>
  <Paragraphs>46</Paragraphs>
  <Slides>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Легкий дым</vt:lpstr>
      <vt:lpstr>Microsoft Equation 3.0</vt:lpstr>
      <vt:lpstr>Логарифмические неравенства</vt:lpstr>
      <vt:lpstr>При решении логарифмических неравенств необходимо учитывать:</vt:lpstr>
      <vt:lpstr>Презентация PowerPoint</vt:lpstr>
      <vt:lpstr>Презентация PowerPoint</vt:lpstr>
      <vt:lpstr>Презентация PowerPoint</vt:lpstr>
      <vt:lpstr>Пример 1. </vt:lpstr>
      <vt:lpstr>Решите неравенства: (По материалам подготовки к ЕГЭ) </vt:lpstr>
      <vt:lpstr>Тест</vt:lpstr>
      <vt:lpstr>Разбор домашнего задания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Логарифмические неравенства</dc:title>
  <dc:creator>1</dc:creator>
  <cp:lastModifiedBy>Мама</cp:lastModifiedBy>
  <cp:revision>8</cp:revision>
  <dcterms:created xsi:type="dcterms:W3CDTF">2016-09-28T13:29:41Z</dcterms:created>
  <dcterms:modified xsi:type="dcterms:W3CDTF">2016-09-28T15:27:00Z</dcterms:modified>
</cp:coreProperties>
</file>